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22E2"/>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3C2700-C50F-4C12-9AD7-65D70A876F75}"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ED6CE-151D-4E31-8D25-6A26508BB7DD}" type="slidenum">
              <a:rPr lang="en-US" smtClean="0"/>
              <a:t>‹#›</a:t>
            </a:fld>
            <a:endParaRPr lang="en-US"/>
          </a:p>
        </p:txBody>
      </p:sp>
    </p:spTree>
    <p:extLst>
      <p:ext uri="{BB962C8B-B14F-4D97-AF65-F5344CB8AC3E}">
        <p14:creationId xmlns:p14="http://schemas.microsoft.com/office/powerpoint/2010/main" val="42518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C2700-C50F-4C12-9AD7-65D70A876F75}"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ED6CE-151D-4E31-8D25-6A26508BB7DD}" type="slidenum">
              <a:rPr lang="en-US" smtClean="0"/>
              <a:t>‹#›</a:t>
            </a:fld>
            <a:endParaRPr lang="en-US"/>
          </a:p>
        </p:txBody>
      </p:sp>
    </p:spTree>
    <p:extLst>
      <p:ext uri="{BB962C8B-B14F-4D97-AF65-F5344CB8AC3E}">
        <p14:creationId xmlns:p14="http://schemas.microsoft.com/office/powerpoint/2010/main" val="287638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C2700-C50F-4C12-9AD7-65D70A876F75}"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ED6CE-151D-4E31-8D25-6A26508BB7DD}" type="slidenum">
              <a:rPr lang="en-US" smtClean="0"/>
              <a:t>‹#›</a:t>
            </a:fld>
            <a:endParaRPr lang="en-US"/>
          </a:p>
        </p:txBody>
      </p:sp>
    </p:spTree>
    <p:extLst>
      <p:ext uri="{BB962C8B-B14F-4D97-AF65-F5344CB8AC3E}">
        <p14:creationId xmlns:p14="http://schemas.microsoft.com/office/powerpoint/2010/main" val="292949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C2700-C50F-4C12-9AD7-65D70A876F75}"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ED6CE-151D-4E31-8D25-6A26508BB7DD}" type="slidenum">
              <a:rPr lang="en-US" smtClean="0"/>
              <a:t>‹#›</a:t>
            </a:fld>
            <a:endParaRPr lang="en-US"/>
          </a:p>
        </p:txBody>
      </p:sp>
    </p:spTree>
    <p:extLst>
      <p:ext uri="{BB962C8B-B14F-4D97-AF65-F5344CB8AC3E}">
        <p14:creationId xmlns:p14="http://schemas.microsoft.com/office/powerpoint/2010/main" val="353886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3C2700-C50F-4C12-9AD7-65D70A876F75}"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ED6CE-151D-4E31-8D25-6A26508BB7DD}" type="slidenum">
              <a:rPr lang="en-US" smtClean="0"/>
              <a:t>‹#›</a:t>
            </a:fld>
            <a:endParaRPr lang="en-US"/>
          </a:p>
        </p:txBody>
      </p:sp>
    </p:spTree>
    <p:extLst>
      <p:ext uri="{BB962C8B-B14F-4D97-AF65-F5344CB8AC3E}">
        <p14:creationId xmlns:p14="http://schemas.microsoft.com/office/powerpoint/2010/main" val="81202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3C2700-C50F-4C12-9AD7-65D70A876F75}"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ED6CE-151D-4E31-8D25-6A26508BB7DD}" type="slidenum">
              <a:rPr lang="en-US" smtClean="0"/>
              <a:t>‹#›</a:t>
            </a:fld>
            <a:endParaRPr lang="en-US"/>
          </a:p>
        </p:txBody>
      </p:sp>
    </p:spTree>
    <p:extLst>
      <p:ext uri="{BB962C8B-B14F-4D97-AF65-F5344CB8AC3E}">
        <p14:creationId xmlns:p14="http://schemas.microsoft.com/office/powerpoint/2010/main" val="74973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3C2700-C50F-4C12-9AD7-65D70A876F75}" type="datetimeFigureOut">
              <a:rPr lang="en-US" smtClean="0"/>
              <a:t>7/8/2023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AED6CE-151D-4E31-8D25-6A26508BB7DD}" type="slidenum">
              <a:rPr lang="en-US" smtClean="0"/>
              <a:t>‹#›</a:t>
            </a:fld>
            <a:endParaRPr lang="en-US"/>
          </a:p>
        </p:txBody>
      </p:sp>
    </p:spTree>
    <p:extLst>
      <p:ext uri="{BB962C8B-B14F-4D97-AF65-F5344CB8AC3E}">
        <p14:creationId xmlns:p14="http://schemas.microsoft.com/office/powerpoint/2010/main" val="64941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3C2700-C50F-4C12-9AD7-65D70A876F75}" type="datetimeFigureOut">
              <a:rPr lang="en-US" smtClean="0"/>
              <a:t>7/8/2023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AED6CE-151D-4E31-8D25-6A26508BB7DD}" type="slidenum">
              <a:rPr lang="en-US" smtClean="0"/>
              <a:t>‹#›</a:t>
            </a:fld>
            <a:endParaRPr lang="en-US"/>
          </a:p>
        </p:txBody>
      </p:sp>
    </p:spTree>
    <p:extLst>
      <p:ext uri="{BB962C8B-B14F-4D97-AF65-F5344CB8AC3E}">
        <p14:creationId xmlns:p14="http://schemas.microsoft.com/office/powerpoint/2010/main" val="237591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C2700-C50F-4C12-9AD7-65D70A876F75}" type="datetimeFigureOut">
              <a:rPr lang="en-US" smtClean="0"/>
              <a:t>7/8/2023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AED6CE-151D-4E31-8D25-6A26508BB7DD}" type="slidenum">
              <a:rPr lang="en-US" smtClean="0"/>
              <a:t>‹#›</a:t>
            </a:fld>
            <a:endParaRPr lang="en-US"/>
          </a:p>
        </p:txBody>
      </p:sp>
    </p:spTree>
    <p:extLst>
      <p:ext uri="{BB962C8B-B14F-4D97-AF65-F5344CB8AC3E}">
        <p14:creationId xmlns:p14="http://schemas.microsoft.com/office/powerpoint/2010/main" val="149815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C2700-C50F-4C12-9AD7-65D70A876F75}"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ED6CE-151D-4E31-8D25-6A26508BB7DD}" type="slidenum">
              <a:rPr lang="en-US" smtClean="0"/>
              <a:t>‹#›</a:t>
            </a:fld>
            <a:endParaRPr lang="en-US"/>
          </a:p>
        </p:txBody>
      </p:sp>
    </p:spTree>
    <p:extLst>
      <p:ext uri="{BB962C8B-B14F-4D97-AF65-F5344CB8AC3E}">
        <p14:creationId xmlns:p14="http://schemas.microsoft.com/office/powerpoint/2010/main" val="342855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C2700-C50F-4C12-9AD7-65D70A876F75}"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ED6CE-151D-4E31-8D25-6A26508BB7DD}" type="slidenum">
              <a:rPr lang="en-US" smtClean="0"/>
              <a:t>‹#›</a:t>
            </a:fld>
            <a:endParaRPr lang="en-US"/>
          </a:p>
        </p:txBody>
      </p:sp>
    </p:spTree>
    <p:extLst>
      <p:ext uri="{BB962C8B-B14F-4D97-AF65-F5344CB8AC3E}">
        <p14:creationId xmlns:p14="http://schemas.microsoft.com/office/powerpoint/2010/main" val="1792138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C2700-C50F-4C12-9AD7-65D70A876F75}" type="datetimeFigureOut">
              <a:rPr lang="en-US" smtClean="0"/>
              <a:t>7/8/2023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ED6CE-151D-4E31-8D25-6A26508BB7DD}" type="slidenum">
              <a:rPr lang="en-US" smtClean="0"/>
              <a:t>‹#›</a:t>
            </a:fld>
            <a:endParaRPr lang="en-US"/>
          </a:p>
        </p:txBody>
      </p:sp>
    </p:spTree>
    <p:extLst>
      <p:ext uri="{BB962C8B-B14F-4D97-AF65-F5344CB8AC3E}">
        <p14:creationId xmlns:p14="http://schemas.microsoft.com/office/powerpoint/2010/main" val="13408745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1" name="Picture 10">
            <a:extLst>
              <a:ext uri="{FF2B5EF4-FFF2-40B4-BE49-F238E27FC236}">
                <a16:creationId xmlns:a16="http://schemas.microsoft.com/office/drawing/2014/main" id="{188B92D7-BF00-40C8-8C57-EABCAFF9F8C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a:stretch/>
        </p:blipFill>
        <p:spPr>
          <a:xfrm>
            <a:off x="20" y="10"/>
            <a:ext cx="12191980" cy="6857990"/>
          </a:xfrm>
          <a:prstGeom prst="rect">
            <a:avLst/>
          </a:prstGeom>
          <a:effectLst/>
        </p:spPr>
      </p:pic>
      <p:sp>
        <p:nvSpPr>
          <p:cNvPr id="9" name="TextBox 8">
            <a:extLst>
              <a:ext uri="{FF2B5EF4-FFF2-40B4-BE49-F238E27FC236}">
                <a16:creationId xmlns:a16="http://schemas.microsoft.com/office/drawing/2014/main" id="{445D7871-423B-424E-B7EF-16C6C5AF2C01}"/>
              </a:ext>
            </a:extLst>
          </p:cNvPr>
          <p:cNvSpPr txBox="1"/>
          <p:nvPr/>
        </p:nvSpPr>
        <p:spPr>
          <a:xfrm>
            <a:off x="4130117" y="837417"/>
            <a:ext cx="3171747" cy="2820183"/>
          </a:xfrm>
          <a:prstGeom prst="ellipse">
            <a:avLst/>
          </a:prstGeom>
          <a:solidFill>
            <a:schemeClr val="bg1"/>
          </a:solidFill>
          <a:ln w="174625" cmpd="thinThick">
            <a:solidFill>
              <a:schemeClr val="bg1"/>
            </a:solidFill>
          </a:ln>
          <a:effectLst>
            <a:reflection blurRad="6350" stA="50000" endA="300" endPos="90000" dist="50800" dir="5400000" sy="-100000" algn="bl" rotWithShape="0"/>
          </a:effectLst>
        </p:spPr>
        <p:txBody>
          <a:bodyPr vert="horz" lIns="91440" tIns="45720" rIns="91440" bIns="45720" rtlCol="0" anchor="ctr">
            <a:noAutofit/>
          </a:bodyPr>
          <a:lstStyle/>
          <a:p>
            <a:pPr algn="ctr" defTabSz="914400">
              <a:lnSpc>
                <a:spcPct val="70000"/>
              </a:lnSpc>
              <a:spcBef>
                <a:spcPct val="0"/>
              </a:spcBef>
            </a:pPr>
            <a:r>
              <a:rPr lang="en-US" sz="3000" b="1" dirty="0">
                <a:solidFill>
                  <a:srgbClr val="FFC000"/>
                </a:solidFill>
                <a:latin typeface="Grand Hotel" panose="02000606000000020003" pitchFamily="50" charset="0"/>
                <a:ea typeface="+mj-ea"/>
                <a:cs typeface="+mj-cs"/>
              </a:rPr>
              <a:t>Success in the Arts Film &amp; Theater Awards Partnership Proposal </a:t>
            </a:r>
          </a:p>
        </p:txBody>
      </p:sp>
      <p:sp>
        <p:nvSpPr>
          <p:cNvPr id="12" name="TextBox 11">
            <a:extLst>
              <a:ext uri="{FF2B5EF4-FFF2-40B4-BE49-F238E27FC236}">
                <a16:creationId xmlns:a16="http://schemas.microsoft.com/office/drawing/2014/main" id="{89C03566-20C1-45F2-B223-88CEF25369A7}"/>
              </a:ext>
            </a:extLst>
          </p:cNvPr>
          <p:cNvSpPr txBox="1"/>
          <p:nvPr/>
        </p:nvSpPr>
        <p:spPr>
          <a:xfrm>
            <a:off x="6724357" y="5486399"/>
            <a:ext cx="5062635" cy="646331"/>
          </a:xfrm>
          <a:prstGeom prst="rect">
            <a:avLst/>
          </a:prstGeom>
          <a:noFill/>
        </p:spPr>
        <p:txBody>
          <a:bodyPr wrap="square" rtlCol="0">
            <a:spAutoFit/>
          </a:bodyPr>
          <a:lstStyle/>
          <a:p>
            <a:pPr algn="r"/>
            <a:r>
              <a:rPr lang="en-US" dirty="0"/>
              <a:t>Produced by Dara Bragg in Association with Success in the Arts Seminars</a:t>
            </a:r>
          </a:p>
        </p:txBody>
      </p:sp>
      <p:pic>
        <p:nvPicPr>
          <p:cNvPr id="20" name="Picture 19">
            <a:extLst>
              <a:ext uri="{FF2B5EF4-FFF2-40B4-BE49-F238E27FC236}">
                <a16:creationId xmlns:a16="http://schemas.microsoft.com/office/drawing/2014/main" id="{827FC5E9-7C16-4137-9550-24BC0D261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2942" y="6132730"/>
            <a:ext cx="714375" cy="714375"/>
          </a:xfrm>
          <a:prstGeom prst="rect">
            <a:avLst/>
          </a:prstGeom>
        </p:spPr>
      </p:pic>
    </p:spTree>
    <p:extLst>
      <p:ext uri="{BB962C8B-B14F-4D97-AF65-F5344CB8AC3E}">
        <p14:creationId xmlns:p14="http://schemas.microsoft.com/office/powerpoint/2010/main" val="33496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285CEF-F52E-41BE-9810-28F240AD581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 y="280987"/>
            <a:ext cx="5972175" cy="4524315"/>
          </a:xfrm>
          <a:prstGeom prst="rect">
            <a:avLst/>
          </a:prstGeom>
        </p:spPr>
      </p:pic>
      <p:sp>
        <p:nvSpPr>
          <p:cNvPr id="10" name="TextBox 9">
            <a:extLst>
              <a:ext uri="{FF2B5EF4-FFF2-40B4-BE49-F238E27FC236}">
                <a16:creationId xmlns:a16="http://schemas.microsoft.com/office/drawing/2014/main" id="{B21DE929-889B-486F-8E8C-5E200457BEFE}"/>
              </a:ext>
            </a:extLst>
          </p:cNvPr>
          <p:cNvSpPr txBox="1"/>
          <p:nvPr/>
        </p:nvSpPr>
        <p:spPr>
          <a:xfrm>
            <a:off x="6219825" y="288681"/>
            <a:ext cx="5772150" cy="4324261"/>
          </a:xfrm>
          <a:prstGeom prst="rect">
            <a:avLst/>
          </a:prstGeom>
          <a:noFill/>
        </p:spPr>
        <p:txBody>
          <a:bodyPr wrap="square" rtlCol="0">
            <a:spAutoFit/>
          </a:bodyPr>
          <a:lstStyle/>
          <a:p>
            <a:pPr algn="just"/>
            <a:r>
              <a:rPr lang="en-US" sz="1250" dirty="0">
                <a:latin typeface="DengXian" panose="02010600030101010101" pitchFamily="2" charset="-122"/>
                <a:ea typeface="DengXian" panose="02010600030101010101" pitchFamily="2" charset="-122"/>
                <a:cs typeface="Ebrima" panose="02000000000000000000" pitchFamily="2" charset="0"/>
              </a:rPr>
              <a:t>For thirteen years, Success in the Arts has become the go to place for aspiring artists to learn in detail the ins and outs of the entertainment industry.</a:t>
            </a:r>
          </a:p>
          <a:p>
            <a:pPr algn="just"/>
            <a:endParaRPr lang="en-US" sz="1250" dirty="0">
              <a:latin typeface="DengXian" panose="02010600030101010101" pitchFamily="2" charset="-122"/>
              <a:ea typeface="DengXian" panose="02010600030101010101" pitchFamily="2" charset="-122"/>
              <a:cs typeface="Ebrima" panose="02000000000000000000" pitchFamily="2" charset="0"/>
            </a:endParaRPr>
          </a:p>
          <a:p>
            <a:pPr algn="just"/>
            <a:r>
              <a:rPr lang="en-US" sz="1250" dirty="0">
                <a:latin typeface="DengXian" panose="02010600030101010101" pitchFamily="2" charset="-122"/>
                <a:ea typeface="DengXian" panose="02010600030101010101" pitchFamily="2" charset="-122"/>
                <a:cs typeface="Ebrima" panose="02000000000000000000" pitchFamily="2" charset="0"/>
              </a:rPr>
              <a:t>Dara Bragg has provided opportunities for artists to interact, ask questions and network with successful artists and take away knowledge they did not get from a classroom.  In keeping with herself proclaimed mandate to inspire new artists, Dara’s vision of an award show is now a reality and is asking for you to partner with her to further show NYC film makers, playwrights, screenwriters and directors that they can achieve their dreams and the entire city supports them.</a:t>
            </a:r>
          </a:p>
          <a:p>
            <a:pPr algn="just"/>
            <a:endParaRPr lang="en-US" sz="1250" dirty="0">
              <a:latin typeface="DengXian" panose="02010600030101010101" pitchFamily="2" charset="-122"/>
              <a:ea typeface="DengXian" panose="02010600030101010101" pitchFamily="2" charset="-122"/>
              <a:cs typeface="Ebrima" panose="02000000000000000000" pitchFamily="2" charset="0"/>
            </a:endParaRPr>
          </a:p>
          <a:p>
            <a:pPr algn="just"/>
            <a:r>
              <a:rPr lang="en-US" sz="1250" dirty="0">
                <a:latin typeface="DengXian" panose="02010600030101010101" pitchFamily="2" charset="-122"/>
                <a:ea typeface="DengXian" panose="02010600030101010101" pitchFamily="2" charset="-122"/>
                <a:cs typeface="Ebrima" panose="02000000000000000000" pitchFamily="2" charset="0"/>
              </a:rPr>
              <a:t>Success in the Arts Film and Theater Awards is another venue and avenue for these impressionable but determined visionaries to showcase what they are most proud of.</a:t>
            </a:r>
          </a:p>
          <a:p>
            <a:pPr algn="just"/>
            <a:endParaRPr lang="en-US" sz="1250" dirty="0">
              <a:latin typeface="DengXian" panose="02010600030101010101" pitchFamily="2" charset="-122"/>
              <a:ea typeface="DengXian" panose="02010600030101010101" pitchFamily="2" charset="-122"/>
              <a:cs typeface="Ebrima" panose="02000000000000000000" pitchFamily="2" charset="0"/>
            </a:endParaRPr>
          </a:p>
          <a:p>
            <a:pPr algn="just"/>
            <a:r>
              <a:rPr lang="en-US" sz="1250" dirty="0">
                <a:latin typeface="DengXian" panose="02010600030101010101" pitchFamily="2" charset="-122"/>
                <a:ea typeface="DengXian" panose="02010600030101010101" pitchFamily="2" charset="-122"/>
                <a:cs typeface="Ebrima" panose="02000000000000000000" pitchFamily="2" charset="0"/>
              </a:rPr>
              <a:t>And as a sponsor of the Awards, we will showcase what you are most proud of.  As partners, we share in the success of a new artists.  Past partners in support of local artists have included but not limited to successful  born and bread or current residents of NYC entertainers just like yourself.  They took a chance on themselves with a little help from others.</a:t>
            </a:r>
          </a:p>
          <a:p>
            <a:pPr algn="just"/>
            <a:endParaRPr lang="en-US" sz="1250" dirty="0">
              <a:latin typeface="DengXian" panose="02010600030101010101" pitchFamily="2" charset="-122"/>
              <a:ea typeface="DengXian" panose="02010600030101010101" pitchFamily="2" charset="-122"/>
              <a:cs typeface="Ebrima" panose="02000000000000000000" pitchFamily="2" charset="0"/>
            </a:endParaRPr>
          </a:p>
          <a:p>
            <a:pPr algn="just"/>
            <a:r>
              <a:rPr lang="en-US" sz="1250" dirty="0">
                <a:latin typeface="DengXian" panose="02010600030101010101" pitchFamily="2" charset="-122"/>
                <a:ea typeface="DengXian" panose="02010600030101010101" pitchFamily="2" charset="-122"/>
                <a:cs typeface="Ebrima" panose="02000000000000000000" pitchFamily="2" charset="0"/>
              </a:rPr>
              <a:t>We ask you to take this empowering journey with these artists and at the same time let us support you in your journey.</a:t>
            </a:r>
          </a:p>
        </p:txBody>
      </p:sp>
      <p:sp>
        <p:nvSpPr>
          <p:cNvPr id="11" name="TextBox 10">
            <a:extLst>
              <a:ext uri="{FF2B5EF4-FFF2-40B4-BE49-F238E27FC236}">
                <a16:creationId xmlns:a16="http://schemas.microsoft.com/office/drawing/2014/main" id="{AC97BD09-D664-4E6F-844A-88B9B9DF2C76}"/>
              </a:ext>
            </a:extLst>
          </p:cNvPr>
          <p:cNvSpPr txBox="1"/>
          <p:nvPr/>
        </p:nvSpPr>
        <p:spPr>
          <a:xfrm>
            <a:off x="0" y="5153754"/>
            <a:ext cx="11991975" cy="1554272"/>
          </a:xfrm>
          <a:prstGeom prst="rect">
            <a:avLst/>
          </a:prstGeom>
          <a:noFill/>
        </p:spPr>
        <p:txBody>
          <a:bodyPr wrap="square" rtlCol="0">
            <a:spAutoFit/>
          </a:bodyPr>
          <a:lstStyle/>
          <a:p>
            <a:pPr algn="just"/>
            <a:r>
              <a:rPr lang="en-US" sz="1100" dirty="0">
                <a:latin typeface="DengXian" panose="02010600030101010101" pitchFamily="2" charset="-122"/>
                <a:ea typeface="DengXian" panose="02010600030101010101" pitchFamily="2" charset="-122"/>
                <a:cs typeface="Latha" panose="020B0604020202020204" pitchFamily="34" charset="0"/>
              </a:rPr>
              <a:t>Partners of Success in the Arts include but not limited to: Kim Wayans, actress, (In Living Color, Scary Movie 2, I’m </a:t>
            </a:r>
            <a:r>
              <a:rPr lang="en-US" sz="1100" dirty="0" err="1">
                <a:latin typeface="DengXian" panose="02010600030101010101" pitchFamily="2" charset="-122"/>
                <a:ea typeface="DengXian" panose="02010600030101010101" pitchFamily="2" charset="-122"/>
                <a:cs typeface="Latha" panose="020B0604020202020204" pitchFamily="34" charset="0"/>
              </a:rPr>
              <a:t>Gonna</a:t>
            </a:r>
            <a:r>
              <a:rPr lang="en-US" sz="1100" dirty="0">
                <a:latin typeface="DengXian" panose="02010600030101010101" pitchFamily="2" charset="-122"/>
                <a:ea typeface="DengXian" panose="02010600030101010101" pitchFamily="2" charset="-122"/>
                <a:cs typeface="Latha" panose="020B0604020202020204" pitchFamily="34" charset="0"/>
              </a:rPr>
              <a:t> Git You </a:t>
            </a:r>
            <a:r>
              <a:rPr lang="en-US" sz="1100" dirty="0" err="1">
                <a:latin typeface="DengXian" panose="02010600030101010101" pitchFamily="2" charset="-122"/>
                <a:ea typeface="DengXian" panose="02010600030101010101" pitchFamily="2" charset="-122"/>
                <a:cs typeface="Latha" panose="020B0604020202020204" pitchFamily="34" charset="0"/>
              </a:rPr>
              <a:t>Sucka</a:t>
            </a:r>
            <a:r>
              <a:rPr lang="en-US" sz="1100" dirty="0">
                <a:latin typeface="DengXian" panose="02010600030101010101" pitchFamily="2" charset="-122"/>
                <a:ea typeface="DengXian" panose="02010600030101010101" pitchFamily="2" charset="-122"/>
                <a:cs typeface="Latha" panose="020B0604020202020204" pitchFamily="34" charset="0"/>
              </a:rPr>
              <a:t>, Low Down Dirty Shame, and </a:t>
            </a:r>
            <a:r>
              <a:rPr lang="en-US" sz="1100" dirty="0" err="1">
                <a:latin typeface="DengXian" panose="02010600030101010101" pitchFamily="2" charset="-122"/>
                <a:ea typeface="DengXian" panose="02010600030101010101" pitchFamily="2" charset="-122"/>
                <a:cs typeface="Latha" panose="020B0604020202020204" pitchFamily="34" charset="0"/>
              </a:rPr>
              <a:t>Juwanna</a:t>
            </a:r>
            <a:r>
              <a:rPr lang="en-US" sz="1100" dirty="0">
                <a:latin typeface="DengXian" panose="02010600030101010101" pitchFamily="2" charset="-122"/>
                <a:ea typeface="DengXian" panose="02010600030101010101" pitchFamily="2" charset="-122"/>
                <a:cs typeface="Latha" panose="020B0604020202020204" pitchFamily="34" charset="0"/>
              </a:rPr>
              <a:t> Mann and In the House), author, writer and producer • HBO’s The Wire’s Julito McCullum • Chasity Saunders, entrepreneur &amp; model (Rip the Runway, "Miss Tina" Fashion Line Exclusively for Walmart) • Aaron Marcus, acting/modeling/career coach &amp; author • Conrad Dimanche, Bad Boy Entertainment/PMP Worldwide • William Michael Reid, fashion publicist &amp; manager • Lawrence Saint Victor, actor, (Guiding Light) • Lancelot Theobald Jr, choreographer and director of MOMZ-N-DA HOOD • Fulton Hodges, director, producer, playwright • Wendy McKenzie casting director (Notorious, Secret Life of Bees, The Blindside) •  Fulton Hodges, director, &amp; playwright • Jermaine </a:t>
            </a:r>
            <a:r>
              <a:rPr lang="en-US" sz="1100" dirty="0" err="1">
                <a:latin typeface="DengXian" panose="02010600030101010101" pitchFamily="2" charset="-122"/>
                <a:ea typeface="DengXian" panose="02010600030101010101" pitchFamily="2" charset="-122"/>
                <a:cs typeface="Latha" panose="020B0604020202020204" pitchFamily="34" charset="0"/>
              </a:rPr>
              <a:t>Vanderhorst</a:t>
            </a:r>
            <a:r>
              <a:rPr lang="en-US" sz="1100" dirty="0">
                <a:latin typeface="DengXian" panose="02010600030101010101" pitchFamily="2" charset="-122"/>
                <a:ea typeface="DengXian" panose="02010600030101010101" pitchFamily="2" charset="-122"/>
                <a:cs typeface="Latha" panose="020B0604020202020204" pitchFamily="34" charset="0"/>
              </a:rPr>
              <a:t>, filmmaker • Kiki Haynes, actress, Tyler Perry’s For Better or Worse, Bamboozled, Shaft, Brown Sugar, Double Duty, As the World turns, Rules of Engagement and Strong Medicine • Kel Spencer, recording artist, songwriter (Will Smith, Nick Cannon) • Beverly Orozco, director, producer of the feature Film Getting Even • </a:t>
            </a:r>
            <a:r>
              <a:rPr lang="en-US" sz="1100" dirty="0" err="1">
                <a:latin typeface="DengXian" panose="02010600030101010101" pitchFamily="2" charset="-122"/>
                <a:ea typeface="DengXian" panose="02010600030101010101" pitchFamily="2" charset="-122"/>
                <a:cs typeface="Latha" panose="020B0604020202020204" pitchFamily="34" charset="0"/>
              </a:rPr>
              <a:t>Dawnyelle</a:t>
            </a:r>
            <a:r>
              <a:rPr lang="en-US" sz="1100" dirty="0">
                <a:latin typeface="DengXian" panose="02010600030101010101" pitchFamily="2" charset="-122"/>
                <a:ea typeface="DengXian" panose="02010600030101010101" pitchFamily="2" charset="-122"/>
                <a:cs typeface="Latha" panose="020B0604020202020204" pitchFamily="34" charset="0"/>
              </a:rPr>
              <a:t> Butler, director &amp; CEO, Dawn Productions</a:t>
            </a:r>
          </a:p>
          <a:p>
            <a:endParaRPr lang="en-US" dirty="0">
              <a:latin typeface="Latha" panose="020B0604020202020204" pitchFamily="34" charset="0"/>
              <a:cs typeface="Latha" panose="020B0604020202020204" pitchFamily="34" charset="0"/>
            </a:endParaRPr>
          </a:p>
        </p:txBody>
      </p:sp>
    </p:spTree>
    <p:extLst>
      <p:ext uri="{BB962C8B-B14F-4D97-AF65-F5344CB8AC3E}">
        <p14:creationId xmlns:p14="http://schemas.microsoft.com/office/powerpoint/2010/main" val="205014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3B84C2-6182-4132-A70C-7C1355885CF2}"/>
              </a:ext>
            </a:extLst>
          </p:cNvPr>
          <p:cNvSpPr txBox="1"/>
          <p:nvPr/>
        </p:nvSpPr>
        <p:spPr>
          <a:xfrm>
            <a:off x="523876" y="352425"/>
            <a:ext cx="8745854" cy="5847755"/>
          </a:xfrm>
          <a:prstGeom prst="rect">
            <a:avLst/>
          </a:prstGeom>
          <a:noFill/>
        </p:spPr>
        <p:txBody>
          <a:bodyPr wrap="square" rtlCol="0">
            <a:spAutoFit/>
          </a:bodyPr>
          <a:lstStyle/>
          <a:p>
            <a:r>
              <a:rPr lang="en-US" sz="1600" dirty="0">
                <a:solidFill>
                  <a:srgbClr val="FFC000"/>
                </a:solidFill>
              </a:rPr>
              <a:t>What exactly is the Success in the Arts Film and Theater Awards?</a:t>
            </a:r>
          </a:p>
          <a:p>
            <a:r>
              <a:rPr lang="en-US" sz="1600" dirty="0">
                <a:solidFill>
                  <a:srgbClr val="FFC000"/>
                </a:solidFill>
              </a:rPr>
              <a:t>Glad you asked, shows you are interested!!!!!</a:t>
            </a:r>
          </a:p>
          <a:p>
            <a:r>
              <a:rPr lang="en-US" sz="1400" dirty="0"/>
              <a:t>Success in the Arts Film and Theater Awards recognizes New York City’s rising stars of Indy Films, One Act Plays, Web Originals &amp; Series, Screenwriting, Playwrighting and Directing in the genres of Short Story, Dramedy, Comedy, Drama, Romance, Animation, Music video and Documentary.</a:t>
            </a:r>
          </a:p>
          <a:p>
            <a:endParaRPr lang="en-US" sz="1400" dirty="0"/>
          </a:p>
          <a:p>
            <a:r>
              <a:rPr lang="en-US" sz="1400" dirty="0"/>
              <a:t>Content will be judged by a panel of entertainment industry professional.  The show is open to the public and the artists family and friends.</a:t>
            </a:r>
          </a:p>
          <a:p>
            <a:endParaRPr lang="en-US" sz="1400" dirty="0"/>
          </a:p>
          <a:p>
            <a:r>
              <a:rPr lang="en-US" sz="1600" dirty="0">
                <a:solidFill>
                  <a:srgbClr val="FFC000"/>
                </a:solidFill>
              </a:rPr>
              <a:t>Why now and why an award show?...  Also a good question!</a:t>
            </a:r>
          </a:p>
          <a:p>
            <a:r>
              <a:rPr lang="en-US" sz="1400" dirty="0"/>
              <a:t>Why not now.  Why not take every opportunity we have to support each other.  Why not create spaces utilize venues and share ideas.  We decided to manifest the Academy Awards and Tony Awards our reality until we get them there because if we don’t who will?  This particular award show is focused on the creativity and talent of the artist.  Our intent is not to gauge hundreds or thousands of dollars from the artist (entry fee is $20) and thereby fostering trust between the artist and the local grassroots entertainment industry.</a:t>
            </a:r>
          </a:p>
          <a:p>
            <a:endParaRPr lang="en-US" sz="1400" dirty="0"/>
          </a:p>
          <a:p>
            <a:r>
              <a:rPr lang="en-US" sz="1400" dirty="0">
                <a:solidFill>
                  <a:srgbClr val="FFC000"/>
                </a:solidFill>
              </a:rPr>
              <a:t>Dara Bragg decided to produce an awards show rather than a film festival for several reasons:</a:t>
            </a:r>
          </a:p>
          <a:p>
            <a:pPr marL="342900" indent="-342900">
              <a:buAutoNum type="arabicPeriod"/>
            </a:pPr>
            <a:r>
              <a:rPr lang="en-US" sz="1400" dirty="0"/>
              <a:t>Keep the cost down for production</a:t>
            </a:r>
          </a:p>
          <a:p>
            <a:pPr marL="342900" indent="-342900">
              <a:buAutoNum type="arabicPeriod"/>
            </a:pPr>
            <a:r>
              <a:rPr lang="en-US" sz="1400" dirty="0"/>
              <a:t>Keep the competition intimate and focused on the entries</a:t>
            </a:r>
          </a:p>
          <a:p>
            <a:pPr marL="342900" indent="-342900">
              <a:buAutoNum type="arabicPeriod"/>
            </a:pPr>
            <a:r>
              <a:rPr lang="en-US" sz="1400" dirty="0"/>
              <a:t>Celebrate the work and dedication of each artists individually</a:t>
            </a:r>
          </a:p>
          <a:p>
            <a:pPr marL="342900" indent="-342900">
              <a:buAutoNum type="arabicPeriod"/>
            </a:pPr>
            <a:r>
              <a:rPr lang="en-US" sz="1400" dirty="0"/>
              <a:t>Have an expanded array of genres and vehicles </a:t>
            </a:r>
          </a:p>
          <a:p>
            <a:r>
              <a:rPr lang="en-US" sz="1400" dirty="0"/>
              <a:t> </a:t>
            </a:r>
          </a:p>
          <a:p>
            <a:r>
              <a:rPr lang="en-US" sz="1400" dirty="0">
                <a:solidFill>
                  <a:srgbClr val="FFC000"/>
                </a:solidFill>
              </a:rPr>
              <a:t>We currently have several inquires and a few submission before we have officially started the marketing or solicitation, so that shows us that there is a need and a want for this event.</a:t>
            </a:r>
          </a:p>
          <a:p>
            <a:endParaRPr lang="en-US" sz="1400" dirty="0"/>
          </a:p>
          <a:p>
            <a:endParaRPr lang="en-US" dirty="0"/>
          </a:p>
        </p:txBody>
      </p:sp>
      <p:pic>
        <p:nvPicPr>
          <p:cNvPr id="5" name="Picture 4">
            <a:extLst>
              <a:ext uri="{FF2B5EF4-FFF2-40B4-BE49-F238E27FC236}">
                <a16:creationId xmlns:a16="http://schemas.microsoft.com/office/drawing/2014/main" id="{A16EFA56-BC0F-4F2C-8FB4-41FE8958381A}"/>
              </a:ext>
            </a:extLst>
          </p:cNvPr>
          <p:cNvPicPr>
            <a:picLocks noChangeAspect="1"/>
          </p:cNvPicPr>
          <p:nvPr/>
        </p:nvPicPr>
        <p:blipFill>
          <a:blip r:embed="rId2"/>
          <a:stretch>
            <a:fillRect/>
          </a:stretch>
        </p:blipFill>
        <p:spPr>
          <a:xfrm>
            <a:off x="9269730" y="98145"/>
            <a:ext cx="2922270" cy="3529890"/>
          </a:xfrm>
          <a:prstGeom prst="rect">
            <a:avLst/>
          </a:prstGeom>
        </p:spPr>
      </p:pic>
    </p:spTree>
    <p:extLst>
      <p:ext uri="{BB962C8B-B14F-4D97-AF65-F5344CB8AC3E}">
        <p14:creationId xmlns:p14="http://schemas.microsoft.com/office/powerpoint/2010/main" val="39967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10751F-C9E5-4B83-A972-623DB271BC98}"/>
              </a:ext>
            </a:extLst>
          </p:cNvPr>
          <p:cNvSpPr/>
          <p:nvPr/>
        </p:nvSpPr>
        <p:spPr>
          <a:xfrm>
            <a:off x="230033" y="316218"/>
            <a:ext cx="11801476" cy="830997"/>
          </a:xfrm>
          <a:prstGeom prst="rect">
            <a:avLst/>
          </a:prstGeom>
        </p:spPr>
        <p:txBody>
          <a:bodyPr wrap="square">
            <a:spAutoFit/>
          </a:bodyPr>
          <a:lstStyle/>
          <a:p>
            <a:r>
              <a:rPr lang="en-US" sz="1600" dirty="0">
                <a:latin typeface="Ebrima" panose="02000000000000000000" pitchFamily="2" charset="0"/>
                <a:ea typeface="Ebrima" panose="02000000000000000000" pitchFamily="2" charset="0"/>
                <a:cs typeface="Ebrima" panose="02000000000000000000" pitchFamily="2" charset="0"/>
              </a:rPr>
              <a:t>We want to make your partnership an opportune to really interact with your target audience.  We invite you  think outside the traditional sponsor box and consider making the event work for you. Customize how you want to share your support and what works for you!</a:t>
            </a:r>
          </a:p>
        </p:txBody>
      </p:sp>
      <p:sp>
        <p:nvSpPr>
          <p:cNvPr id="4" name="Speech Bubble: Rectangle 3">
            <a:extLst>
              <a:ext uri="{FF2B5EF4-FFF2-40B4-BE49-F238E27FC236}">
                <a16:creationId xmlns:a16="http://schemas.microsoft.com/office/drawing/2014/main" id="{860989F7-8516-4D6D-A793-B79BEE03EB7A}"/>
              </a:ext>
            </a:extLst>
          </p:cNvPr>
          <p:cNvSpPr/>
          <p:nvPr/>
        </p:nvSpPr>
        <p:spPr>
          <a:xfrm rot="21233934">
            <a:off x="279524" y="1712574"/>
            <a:ext cx="3660294" cy="187030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Want your brand logo in the hands of EVERY participant and attendee? Sponsor the Audience Award by providing raffle prizes and brand the ticket with your company name or logo</a:t>
            </a:r>
          </a:p>
        </p:txBody>
      </p:sp>
      <p:sp>
        <p:nvSpPr>
          <p:cNvPr id="5" name="Speech Bubble: Oval 4">
            <a:extLst>
              <a:ext uri="{FF2B5EF4-FFF2-40B4-BE49-F238E27FC236}">
                <a16:creationId xmlns:a16="http://schemas.microsoft.com/office/drawing/2014/main" id="{01B9A9FF-FA47-46E2-B221-FCC5263C11EF}"/>
              </a:ext>
            </a:extLst>
          </p:cNvPr>
          <p:cNvSpPr/>
          <p:nvPr/>
        </p:nvSpPr>
        <p:spPr>
          <a:xfrm>
            <a:off x="4270056" y="1239548"/>
            <a:ext cx="4247463" cy="2489199"/>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973259-512A-43FB-872B-BCB1B22F7250}"/>
              </a:ext>
            </a:extLst>
          </p:cNvPr>
          <p:cNvSpPr/>
          <p:nvPr/>
        </p:nvSpPr>
        <p:spPr>
          <a:xfrm>
            <a:off x="4710030" y="1481978"/>
            <a:ext cx="3199800" cy="2246769"/>
          </a:xfrm>
          <a:prstGeom prst="rect">
            <a:avLst/>
          </a:prstGeom>
        </p:spPr>
        <p:txBody>
          <a:bodyPr wrap="square">
            <a:spAutoFit/>
          </a:bodyPr>
          <a:lstStyle/>
          <a:p>
            <a:pPr algn="ctr"/>
            <a:r>
              <a:rPr lang="en-US" sz="2000" b="1" dirty="0">
                <a:ln w="0"/>
                <a:solidFill>
                  <a:srgbClr val="FFC000"/>
                </a:solidFill>
                <a:effectLst>
                  <a:reflection blurRad="6350" stA="53000" endA="300" endPos="35500" dir="5400000" sy="-90000" algn="bl" rotWithShape="0"/>
                </a:effectLst>
              </a:rPr>
              <a:t>Best Film, Best Play, Best Webseries Presented by you.  Your choice, and every time we say the award we say your name.   Every place the award is printed will have your name!!!!</a:t>
            </a:r>
          </a:p>
        </p:txBody>
      </p:sp>
      <p:sp>
        <p:nvSpPr>
          <p:cNvPr id="10" name="Arrow: Right 9">
            <a:extLst>
              <a:ext uri="{FF2B5EF4-FFF2-40B4-BE49-F238E27FC236}">
                <a16:creationId xmlns:a16="http://schemas.microsoft.com/office/drawing/2014/main" id="{25F10851-E939-4ADA-8189-2CA90FB95F8E}"/>
              </a:ext>
            </a:extLst>
          </p:cNvPr>
          <p:cNvSpPr/>
          <p:nvPr/>
        </p:nvSpPr>
        <p:spPr>
          <a:xfrm>
            <a:off x="365760" y="4114996"/>
            <a:ext cx="4960620" cy="197627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bg1"/>
                </a:solidFill>
              </a:rPr>
              <a:t>Get up and Go Sponsor:  Provide Uber or LYFT rides for our panel of judges to and from the Award Ceremony venue</a:t>
            </a:r>
          </a:p>
        </p:txBody>
      </p:sp>
      <p:sp>
        <p:nvSpPr>
          <p:cNvPr id="14" name="Rectangle 13">
            <a:extLst>
              <a:ext uri="{FF2B5EF4-FFF2-40B4-BE49-F238E27FC236}">
                <a16:creationId xmlns:a16="http://schemas.microsoft.com/office/drawing/2014/main" id="{3FA76700-88B2-4DC8-945D-CF01A6769B25}"/>
              </a:ext>
            </a:extLst>
          </p:cNvPr>
          <p:cNvSpPr/>
          <p:nvPr/>
        </p:nvSpPr>
        <p:spPr>
          <a:xfrm>
            <a:off x="8837896" y="1442135"/>
            <a:ext cx="3193613" cy="1200329"/>
          </a:xfrm>
          <a:prstGeom prst="rect">
            <a:avLst/>
          </a:prstGeom>
        </p:spPr>
        <p:txBody>
          <a:bodyPr wrap="square">
            <a:spAutoFit/>
          </a:bodyPr>
          <a:lstStyle/>
          <a:p>
            <a:r>
              <a:rPr lang="en-US" dirty="0">
                <a:latin typeface="David" panose="020E0502060401010101" pitchFamily="34" charset="-79"/>
                <a:cs typeface="David" panose="020E0502060401010101" pitchFamily="34" charset="-79"/>
              </a:rPr>
              <a:t>Showcase your latest product or service with a pre-event Happy Hour or lunch with the artists, judges and invited guests</a:t>
            </a:r>
          </a:p>
        </p:txBody>
      </p:sp>
      <p:pic>
        <p:nvPicPr>
          <p:cNvPr id="16" name="Picture 15">
            <a:extLst>
              <a:ext uri="{FF2B5EF4-FFF2-40B4-BE49-F238E27FC236}">
                <a16:creationId xmlns:a16="http://schemas.microsoft.com/office/drawing/2014/main" id="{6AC0554B-8DDB-40D3-93DF-65502E483BE7}"/>
              </a:ext>
            </a:extLst>
          </p:cNvPr>
          <p:cNvPicPr>
            <a:picLocks noChangeAspect="1"/>
          </p:cNvPicPr>
          <p:nvPr/>
        </p:nvPicPr>
        <p:blipFill>
          <a:blip r:embed="rId2"/>
          <a:stretch>
            <a:fillRect/>
          </a:stretch>
        </p:blipFill>
        <p:spPr>
          <a:xfrm>
            <a:off x="365760" y="5589270"/>
            <a:ext cx="3904296" cy="844896"/>
          </a:xfrm>
          <a:prstGeom prst="rect">
            <a:avLst/>
          </a:prstGeom>
        </p:spPr>
      </p:pic>
      <p:pic>
        <p:nvPicPr>
          <p:cNvPr id="18" name="Picture 17">
            <a:extLst>
              <a:ext uri="{FF2B5EF4-FFF2-40B4-BE49-F238E27FC236}">
                <a16:creationId xmlns:a16="http://schemas.microsoft.com/office/drawing/2014/main" id="{360F4607-30E9-4956-9711-ED72C2B85A31}"/>
              </a:ext>
            </a:extLst>
          </p:cNvPr>
          <p:cNvPicPr>
            <a:picLocks noChangeAspect="1"/>
          </p:cNvPicPr>
          <p:nvPr/>
        </p:nvPicPr>
        <p:blipFill>
          <a:blip r:embed="rId3"/>
          <a:stretch>
            <a:fillRect/>
          </a:stretch>
        </p:blipFill>
        <p:spPr>
          <a:xfrm>
            <a:off x="6887007" y="4023667"/>
            <a:ext cx="3901778" cy="2282971"/>
          </a:xfrm>
          <a:prstGeom prst="rect">
            <a:avLst/>
          </a:prstGeom>
        </p:spPr>
      </p:pic>
      <p:pic>
        <p:nvPicPr>
          <p:cNvPr id="19" name="Picture 18">
            <a:extLst>
              <a:ext uri="{FF2B5EF4-FFF2-40B4-BE49-F238E27FC236}">
                <a16:creationId xmlns:a16="http://schemas.microsoft.com/office/drawing/2014/main" id="{7CFCA604-426F-4174-8525-0E41115BE1B8}"/>
              </a:ext>
            </a:extLst>
          </p:cNvPr>
          <p:cNvPicPr>
            <a:picLocks noChangeAspect="1"/>
          </p:cNvPicPr>
          <p:nvPr/>
        </p:nvPicPr>
        <p:blipFill rotWithShape="1">
          <a:blip r:embed="rId4"/>
          <a:srcRect l="5059" t="12598" r="4962" b="16432"/>
          <a:stretch/>
        </p:blipFill>
        <p:spPr>
          <a:xfrm>
            <a:off x="8837896" y="2658542"/>
            <a:ext cx="2910369" cy="1047776"/>
          </a:xfrm>
          <a:prstGeom prst="rect">
            <a:avLst/>
          </a:prstGeom>
        </p:spPr>
      </p:pic>
      <p:sp>
        <p:nvSpPr>
          <p:cNvPr id="20" name="TextBox 19">
            <a:extLst>
              <a:ext uri="{FF2B5EF4-FFF2-40B4-BE49-F238E27FC236}">
                <a16:creationId xmlns:a16="http://schemas.microsoft.com/office/drawing/2014/main" id="{5EAEEAA6-4C3E-41C6-BCE6-4E2A38131526}"/>
              </a:ext>
            </a:extLst>
          </p:cNvPr>
          <p:cNvSpPr txBox="1"/>
          <p:nvPr/>
        </p:nvSpPr>
        <p:spPr>
          <a:xfrm>
            <a:off x="8957493" y="3084879"/>
            <a:ext cx="2657587" cy="369332"/>
          </a:xfrm>
          <a:prstGeom prst="rect">
            <a:avLst/>
          </a:prstGeom>
          <a:noFill/>
        </p:spPr>
        <p:txBody>
          <a:bodyPr wrap="none" rtlCol="0">
            <a:spAutoFit/>
          </a:bodyPr>
          <a:lstStyle/>
          <a:p>
            <a:r>
              <a:rPr lang="en-US" dirty="0">
                <a:solidFill>
                  <a:schemeClr val="bg1"/>
                </a:solidFill>
              </a:rPr>
              <a:t>Your Company Name Here</a:t>
            </a:r>
          </a:p>
        </p:txBody>
      </p:sp>
    </p:spTree>
    <p:extLst>
      <p:ext uri="{BB962C8B-B14F-4D97-AF65-F5344CB8AC3E}">
        <p14:creationId xmlns:p14="http://schemas.microsoft.com/office/powerpoint/2010/main" val="405704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F4C0FF-4D88-4BA4-8652-5F4671BB2D65}"/>
              </a:ext>
            </a:extLst>
          </p:cNvPr>
          <p:cNvPicPr>
            <a:picLocks noChangeAspect="1"/>
          </p:cNvPicPr>
          <p:nvPr/>
        </p:nvPicPr>
        <p:blipFill rotWithShape="1">
          <a:blip r:embed="rId2"/>
          <a:srcRect t="-2348" r="4785" b="69139"/>
          <a:stretch/>
        </p:blipFill>
        <p:spPr>
          <a:xfrm>
            <a:off x="0" y="-226378"/>
            <a:ext cx="9107965" cy="2617470"/>
          </a:xfrm>
          <a:prstGeom prst="rect">
            <a:avLst/>
          </a:prstGeom>
        </p:spPr>
      </p:pic>
      <p:pic>
        <p:nvPicPr>
          <p:cNvPr id="9" name="Picture 8">
            <a:extLst>
              <a:ext uri="{FF2B5EF4-FFF2-40B4-BE49-F238E27FC236}">
                <a16:creationId xmlns:a16="http://schemas.microsoft.com/office/drawing/2014/main" id="{39A33671-7684-42AA-BC93-92E631CB5FEE}"/>
              </a:ext>
            </a:extLst>
          </p:cNvPr>
          <p:cNvPicPr>
            <a:picLocks noChangeAspect="1"/>
          </p:cNvPicPr>
          <p:nvPr/>
        </p:nvPicPr>
        <p:blipFill>
          <a:blip r:embed="rId3"/>
          <a:stretch>
            <a:fillRect/>
          </a:stretch>
        </p:blipFill>
        <p:spPr>
          <a:xfrm rot="674169">
            <a:off x="9197094" y="742745"/>
            <a:ext cx="2804625" cy="1190718"/>
          </a:xfrm>
          <a:prstGeom prst="rect">
            <a:avLst/>
          </a:prstGeom>
        </p:spPr>
      </p:pic>
      <p:pic>
        <p:nvPicPr>
          <p:cNvPr id="11" name="Picture 10" descr="A person standing in front of a building&#10;&#10;Description generated with high confidence">
            <a:extLst>
              <a:ext uri="{FF2B5EF4-FFF2-40B4-BE49-F238E27FC236}">
                <a16:creationId xmlns:a16="http://schemas.microsoft.com/office/drawing/2014/main" id="{01AA9904-B80E-445D-9A93-DD1B96A07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9917" y="5188331"/>
            <a:ext cx="2529623" cy="1291329"/>
          </a:xfrm>
          <a:prstGeom prst="rect">
            <a:avLst/>
          </a:prstGeom>
        </p:spPr>
      </p:pic>
      <p:pic>
        <p:nvPicPr>
          <p:cNvPr id="14" name="Picture 13">
            <a:extLst>
              <a:ext uri="{FF2B5EF4-FFF2-40B4-BE49-F238E27FC236}">
                <a16:creationId xmlns:a16="http://schemas.microsoft.com/office/drawing/2014/main" id="{40CE6473-3258-4F86-A03F-193CF499D4F0}"/>
              </a:ext>
            </a:extLst>
          </p:cNvPr>
          <p:cNvPicPr>
            <a:picLocks noChangeAspect="1"/>
          </p:cNvPicPr>
          <p:nvPr/>
        </p:nvPicPr>
        <p:blipFill>
          <a:blip r:embed="rId5"/>
          <a:stretch>
            <a:fillRect/>
          </a:stretch>
        </p:blipFill>
        <p:spPr>
          <a:xfrm>
            <a:off x="3051810" y="4156348"/>
            <a:ext cx="2727210" cy="1437241"/>
          </a:xfrm>
          <a:prstGeom prst="rect">
            <a:avLst/>
          </a:prstGeom>
        </p:spPr>
      </p:pic>
      <p:pic>
        <p:nvPicPr>
          <p:cNvPr id="15" name="Picture 14">
            <a:extLst>
              <a:ext uri="{FF2B5EF4-FFF2-40B4-BE49-F238E27FC236}">
                <a16:creationId xmlns:a16="http://schemas.microsoft.com/office/drawing/2014/main" id="{D0531602-9D35-49B3-AF87-4417A2AEC243}"/>
              </a:ext>
            </a:extLst>
          </p:cNvPr>
          <p:cNvPicPr>
            <a:picLocks noChangeAspect="1"/>
          </p:cNvPicPr>
          <p:nvPr/>
        </p:nvPicPr>
        <p:blipFill>
          <a:blip r:embed="rId6"/>
          <a:stretch>
            <a:fillRect/>
          </a:stretch>
        </p:blipFill>
        <p:spPr>
          <a:xfrm>
            <a:off x="9569540" y="3212934"/>
            <a:ext cx="2411730" cy="1886829"/>
          </a:xfrm>
          <a:prstGeom prst="rect">
            <a:avLst/>
          </a:prstGeom>
        </p:spPr>
      </p:pic>
      <p:pic>
        <p:nvPicPr>
          <p:cNvPr id="16" name="Picture 15">
            <a:extLst>
              <a:ext uri="{FF2B5EF4-FFF2-40B4-BE49-F238E27FC236}">
                <a16:creationId xmlns:a16="http://schemas.microsoft.com/office/drawing/2014/main" id="{43863141-2152-4229-B94B-77C06553F732}"/>
              </a:ext>
            </a:extLst>
          </p:cNvPr>
          <p:cNvPicPr>
            <a:picLocks noChangeAspect="1"/>
          </p:cNvPicPr>
          <p:nvPr/>
        </p:nvPicPr>
        <p:blipFill>
          <a:blip r:embed="rId7"/>
          <a:stretch>
            <a:fillRect/>
          </a:stretch>
        </p:blipFill>
        <p:spPr>
          <a:xfrm>
            <a:off x="6339471" y="3098381"/>
            <a:ext cx="2768494" cy="1298374"/>
          </a:xfrm>
          <a:prstGeom prst="rect">
            <a:avLst/>
          </a:prstGeom>
        </p:spPr>
      </p:pic>
      <p:sp>
        <p:nvSpPr>
          <p:cNvPr id="20" name="TextBox 19">
            <a:extLst>
              <a:ext uri="{FF2B5EF4-FFF2-40B4-BE49-F238E27FC236}">
                <a16:creationId xmlns:a16="http://schemas.microsoft.com/office/drawing/2014/main" id="{72DB02AA-64A2-4C68-86B2-FB77FB199029}"/>
              </a:ext>
            </a:extLst>
          </p:cNvPr>
          <p:cNvSpPr txBox="1"/>
          <p:nvPr/>
        </p:nvSpPr>
        <p:spPr>
          <a:xfrm>
            <a:off x="323231" y="2612770"/>
            <a:ext cx="3459895" cy="2585323"/>
          </a:xfrm>
          <a:prstGeom prst="rect">
            <a:avLst/>
          </a:prstGeom>
          <a:noFill/>
        </p:spPr>
        <p:txBody>
          <a:bodyPr wrap="square" rtlCol="0">
            <a:spAutoFit/>
          </a:bodyPr>
          <a:lstStyle/>
          <a:p>
            <a:r>
              <a:rPr lang="en-US" dirty="0"/>
              <a:t>Geographical Region </a:t>
            </a:r>
          </a:p>
          <a:p>
            <a:r>
              <a:rPr lang="en-US" dirty="0"/>
              <a:t>85%  NYC Five Boroughs</a:t>
            </a:r>
          </a:p>
          <a:p>
            <a:r>
              <a:rPr lang="en-US" dirty="0"/>
              <a:t>15% Long Island, NY, Upstate NY &amp; New Jersey</a:t>
            </a:r>
          </a:p>
          <a:p>
            <a:endParaRPr lang="en-US" dirty="0"/>
          </a:p>
          <a:p>
            <a:r>
              <a:rPr lang="en-US" dirty="0"/>
              <a:t>Ages</a:t>
            </a:r>
          </a:p>
          <a:p>
            <a:r>
              <a:rPr lang="en-US" dirty="0"/>
              <a:t>Millennials – 70%</a:t>
            </a:r>
          </a:p>
          <a:p>
            <a:r>
              <a:rPr lang="en-US" dirty="0"/>
              <a:t>Gen X – 25%</a:t>
            </a:r>
          </a:p>
          <a:p>
            <a:r>
              <a:rPr lang="en-US" dirty="0"/>
              <a:t>Baby Boomers 5%</a:t>
            </a:r>
          </a:p>
        </p:txBody>
      </p:sp>
      <p:sp>
        <p:nvSpPr>
          <p:cNvPr id="21" name="TextBox 20">
            <a:extLst>
              <a:ext uri="{FF2B5EF4-FFF2-40B4-BE49-F238E27FC236}">
                <a16:creationId xmlns:a16="http://schemas.microsoft.com/office/drawing/2014/main" id="{C55C9576-8423-4AE4-BD92-B1C4B5399F52}"/>
              </a:ext>
            </a:extLst>
          </p:cNvPr>
          <p:cNvSpPr txBox="1"/>
          <p:nvPr/>
        </p:nvSpPr>
        <p:spPr>
          <a:xfrm>
            <a:off x="4078359" y="2612770"/>
            <a:ext cx="2916314" cy="1200329"/>
          </a:xfrm>
          <a:prstGeom prst="rect">
            <a:avLst/>
          </a:prstGeom>
          <a:noFill/>
        </p:spPr>
        <p:txBody>
          <a:bodyPr wrap="square" rtlCol="0">
            <a:spAutoFit/>
          </a:bodyPr>
          <a:lstStyle/>
          <a:p>
            <a:r>
              <a:rPr lang="en-US" dirty="0"/>
              <a:t>Economic Background</a:t>
            </a:r>
          </a:p>
          <a:p>
            <a:r>
              <a:rPr lang="en-US" dirty="0"/>
              <a:t>$25K to $40K – 50%</a:t>
            </a:r>
          </a:p>
          <a:p>
            <a:r>
              <a:rPr lang="en-US" dirty="0"/>
              <a:t>40K to 60K – 40%</a:t>
            </a:r>
          </a:p>
          <a:p>
            <a:r>
              <a:rPr lang="en-US" dirty="0"/>
              <a:t>60K to 75K - $10%</a:t>
            </a:r>
          </a:p>
        </p:txBody>
      </p:sp>
      <p:sp>
        <p:nvSpPr>
          <p:cNvPr id="23" name="TextBox 22">
            <a:extLst>
              <a:ext uri="{FF2B5EF4-FFF2-40B4-BE49-F238E27FC236}">
                <a16:creationId xmlns:a16="http://schemas.microsoft.com/office/drawing/2014/main" id="{A9F4549C-79FA-4F20-815C-2745E091CACD}"/>
              </a:ext>
            </a:extLst>
          </p:cNvPr>
          <p:cNvSpPr txBox="1"/>
          <p:nvPr/>
        </p:nvSpPr>
        <p:spPr>
          <a:xfrm>
            <a:off x="323232" y="5859620"/>
            <a:ext cx="4488798" cy="738664"/>
          </a:xfrm>
          <a:prstGeom prst="rect">
            <a:avLst/>
          </a:prstGeom>
          <a:noFill/>
        </p:spPr>
        <p:txBody>
          <a:bodyPr wrap="square" rtlCol="0">
            <a:spAutoFit/>
          </a:bodyPr>
          <a:lstStyle/>
          <a:p>
            <a:r>
              <a:rPr lang="en-US" sz="1400" dirty="0"/>
              <a:t>Did you know…Millennials spend a lot more on "experiences" — things like travel, entertainment, and dining. </a:t>
            </a:r>
            <a:r>
              <a:rPr lang="en-US" sz="1000" dirty="0"/>
              <a:t>(.businessinsider.com)</a:t>
            </a:r>
          </a:p>
        </p:txBody>
      </p:sp>
    </p:spTree>
    <p:extLst>
      <p:ext uri="{BB962C8B-B14F-4D97-AF65-F5344CB8AC3E}">
        <p14:creationId xmlns:p14="http://schemas.microsoft.com/office/powerpoint/2010/main" val="75144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F20F28-FBA9-414D-9B0C-3FEAC54351CE}"/>
              </a:ext>
            </a:extLst>
          </p:cNvPr>
          <p:cNvSpPr/>
          <p:nvPr/>
        </p:nvSpPr>
        <p:spPr>
          <a:xfrm>
            <a:off x="1035202" y="814149"/>
            <a:ext cx="3592093" cy="523220"/>
          </a:xfrm>
          <a:prstGeom prst="rect">
            <a:avLst/>
          </a:prstGeom>
        </p:spPr>
        <p:txBody>
          <a:bodyPr wrap="square">
            <a:spAutoFit/>
          </a:bodyPr>
          <a:lstStyle/>
          <a:p>
            <a:r>
              <a:rPr lang="en-US" sz="2800" cap="small" dirty="0">
                <a:solidFill>
                  <a:srgbClr val="FFC000"/>
                </a:solidFill>
              </a:rPr>
              <a:t>Headline $5,000</a:t>
            </a:r>
          </a:p>
        </p:txBody>
      </p:sp>
      <p:sp>
        <p:nvSpPr>
          <p:cNvPr id="3" name="Rectangle 2">
            <a:extLst>
              <a:ext uri="{FF2B5EF4-FFF2-40B4-BE49-F238E27FC236}">
                <a16:creationId xmlns:a16="http://schemas.microsoft.com/office/drawing/2014/main" id="{F9D55D8D-150C-4165-AC4D-6FC74BD48FAE}"/>
              </a:ext>
            </a:extLst>
          </p:cNvPr>
          <p:cNvSpPr/>
          <p:nvPr/>
        </p:nvSpPr>
        <p:spPr>
          <a:xfrm>
            <a:off x="1035202" y="1321182"/>
            <a:ext cx="4438814" cy="2092881"/>
          </a:xfrm>
          <a:prstGeom prst="rect">
            <a:avLst/>
          </a:prstGeom>
        </p:spPr>
        <p:txBody>
          <a:bodyPr wrap="square">
            <a:spAutoFit/>
          </a:bodyPr>
          <a:lstStyle/>
          <a:p>
            <a:r>
              <a:rPr lang="en-US" cap="small" dirty="0"/>
              <a:t>BENEFITS: </a:t>
            </a:r>
          </a:p>
          <a:p>
            <a:pPr marL="285750" indent="-285750">
              <a:buFont typeface="Arial" panose="020B0604020202020204" pitchFamily="34" charset="0"/>
              <a:buChar char="•"/>
            </a:pPr>
            <a:r>
              <a:rPr lang="en-US" sz="1400" cap="small" dirty="0"/>
              <a:t>Full Page ad in commemorative program </a:t>
            </a:r>
          </a:p>
          <a:p>
            <a:pPr marL="285750" indent="-285750">
              <a:buFont typeface="Arial" panose="020B0604020202020204" pitchFamily="34" charset="0"/>
              <a:buChar char="•"/>
            </a:pPr>
            <a:r>
              <a:rPr lang="en-US" sz="1400" cap="small" dirty="0"/>
              <a:t>1-2 Exhibitor/Vendor Booths</a:t>
            </a:r>
          </a:p>
          <a:p>
            <a:pPr marL="285750" indent="-285750">
              <a:buFont typeface="Arial" panose="020B0604020202020204" pitchFamily="34" charset="0"/>
              <a:buChar char="•"/>
            </a:pPr>
            <a:r>
              <a:rPr lang="en-US" sz="1400" cap="small" dirty="0"/>
              <a:t>Opportunity to distribute promotional items at Award Ceremony and swag bags</a:t>
            </a:r>
          </a:p>
          <a:p>
            <a:pPr marL="285750" indent="-285750">
              <a:buFont typeface="Arial" panose="020B0604020202020204" pitchFamily="34" charset="0"/>
              <a:buChar char="•"/>
            </a:pPr>
            <a:r>
              <a:rPr lang="en-US" sz="1400" cap="small" dirty="0"/>
              <a:t>4 all-access Guest passes</a:t>
            </a:r>
          </a:p>
          <a:p>
            <a:pPr marL="285750" indent="-285750">
              <a:buFont typeface="Arial" panose="020B0604020202020204" pitchFamily="34" charset="0"/>
              <a:buChar char="•"/>
            </a:pPr>
            <a:r>
              <a:rPr lang="en-US" sz="1400" cap="small" dirty="0"/>
              <a:t>name/logo included on all Promotional Material</a:t>
            </a:r>
          </a:p>
          <a:p>
            <a:pPr marL="285750" indent="-285750">
              <a:buFont typeface="Arial" panose="020B0604020202020204" pitchFamily="34" charset="0"/>
              <a:buChar char="•"/>
            </a:pPr>
            <a:r>
              <a:rPr lang="en-US" sz="1400" cap="small" dirty="0"/>
              <a:t>On stage remarks &amp; Recognition</a:t>
            </a:r>
          </a:p>
          <a:p>
            <a:pPr marL="285750" indent="-285750">
              <a:buFont typeface="Arial" panose="020B0604020202020204" pitchFamily="34" charset="0"/>
              <a:buChar char="•"/>
            </a:pPr>
            <a:r>
              <a:rPr lang="en-US" sz="1400" cap="small" dirty="0"/>
              <a:t>Posting on Social Media</a:t>
            </a:r>
          </a:p>
        </p:txBody>
      </p:sp>
      <p:sp>
        <p:nvSpPr>
          <p:cNvPr id="4" name="Rectangle 3">
            <a:extLst>
              <a:ext uri="{FF2B5EF4-FFF2-40B4-BE49-F238E27FC236}">
                <a16:creationId xmlns:a16="http://schemas.microsoft.com/office/drawing/2014/main" id="{3A4151C9-60F6-4E5B-A6E8-1C217E7AED73}"/>
              </a:ext>
            </a:extLst>
          </p:cNvPr>
          <p:cNvSpPr/>
          <p:nvPr/>
        </p:nvSpPr>
        <p:spPr>
          <a:xfrm>
            <a:off x="6191250" y="1321182"/>
            <a:ext cx="4621530" cy="1877437"/>
          </a:xfrm>
          <a:prstGeom prst="rect">
            <a:avLst/>
          </a:prstGeom>
        </p:spPr>
        <p:txBody>
          <a:bodyPr wrap="square">
            <a:spAutoFit/>
          </a:bodyPr>
          <a:lstStyle/>
          <a:p>
            <a:r>
              <a:rPr lang="en-US" cap="small" dirty="0"/>
              <a:t>BENEFITS</a:t>
            </a:r>
          </a:p>
          <a:p>
            <a:pPr marL="285750" indent="-285750">
              <a:buFont typeface="Arial" panose="020B0604020202020204" pitchFamily="34" charset="0"/>
              <a:buChar char="•"/>
            </a:pPr>
            <a:r>
              <a:rPr lang="en-US" sz="1400" cap="small" dirty="0"/>
              <a:t>Half Page ad in commemorative program</a:t>
            </a:r>
          </a:p>
          <a:p>
            <a:pPr marL="285750" indent="-285750">
              <a:buFont typeface="Arial" panose="020B0604020202020204" pitchFamily="34" charset="0"/>
              <a:buChar char="•"/>
            </a:pPr>
            <a:r>
              <a:rPr lang="en-US" sz="1400" cap="small" dirty="0"/>
              <a:t>2 All Access Guest Passes</a:t>
            </a:r>
          </a:p>
          <a:p>
            <a:pPr marL="285750" indent="-285750">
              <a:buFont typeface="Arial" panose="020B0604020202020204" pitchFamily="34" charset="0"/>
              <a:buChar char="•"/>
            </a:pPr>
            <a:r>
              <a:rPr lang="en-US" sz="1400" cap="small" dirty="0"/>
              <a:t>1 Exhibitor/Vendor Booth</a:t>
            </a:r>
          </a:p>
          <a:p>
            <a:pPr marL="285750" indent="-285750">
              <a:buFont typeface="Arial" panose="020B0604020202020204" pitchFamily="34" charset="0"/>
              <a:buChar char="•"/>
            </a:pPr>
            <a:r>
              <a:rPr lang="en-US" sz="1400" cap="small" dirty="0"/>
              <a:t>2 all-access Guest passes</a:t>
            </a:r>
          </a:p>
          <a:p>
            <a:pPr marL="285750" indent="-285750">
              <a:buFont typeface="Arial" panose="020B0604020202020204" pitchFamily="34" charset="0"/>
              <a:buChar char="•"/>
            </a:pPr>
            <a:r>
              <a:rPr lang="en-US" sz="1400" cap="small" dirty="0"/>
              <a:t>name/logo included on all Promotional Material</a:t>
            </a:r>
          </a:p>
          <a:p>
            <a:pPr marL="285750" indent="-285750">
              <a:buFont typeface="Arial" panose="020B0604020202020204" pitchFamily="34" charset="0"/>
              <a:buChar char="•"/>
            </a:pPr>
            <a:r>
              <a:rPr lang="en-US" sz="1400" cap="small" dirty="0"/>
              <a:t>On stage recognition</a:t>
            </a:r>
          </a:p>
          <a:p>
            <a:endParaRPr lang="en-US" sz="1400" cap="small" dirty="0"/>
          </a:p>
        </p:txBody>
      </p:sp>
      <p:sp>
        <p:nvSpPr>
          <p:cNvPr id="6" name="TextBox 5">
            <a:extLst>
              <a:ext uri="{FF2B5EF4-FFF2-40B4-BE49-F238E27FC236}">
                <a16:creationId xmlns:a16="http://schemas.microsoft.com/office/drawing/2014/main" id="{5EB27AC2-3E2F-4AEA-A51B-5E9A5D8FDE1E}"/>
              </a:ext>
            </a:extLst>
          </p:cNvPr>
          <p:cNvSpPr txBox="1"/>
          <p:nvPr/>
        </p:nvSpPr>
        <p:spPr>
          <a:xfrm>
            <a:off x="6191250" y="797962"/>
            <a:ext cx="3741420" cy="523220"/>
          </a:xfrm>
          <a:prstGeom prst="rect">
            <a:avLst/>
          </a:prstGeom>
          <a:noFill/>
        </p:spPr>
        <p:txBody>
          <a:bodyPr wrap="square" rtlCol="0">
            <a:spAutoFit/>
          </a:bodyPr>
          <a:lstStyle/>
          <a:p>
            <a:r>
              <a:rPr lang="en-US" sz="2800" cap="small" dirty="0">
                <a:solidFill>
                  <a:srgbClr val="FFC000"/>
                </a:solidFill>
              </a:rPr>
              <a:t>Director $2,500</a:t>
            </a:r>
          </a:p>
        </p:txBody>
      </p:sp>
      <p:pic>
        <p:nvPicPr>
          <p:cNvPr id="9" name="Picture 8">
            <a:extLst>
              <a:ext uri="{FF2B5EF4-FFF2-40B4-BE49-F238E27FC236}">
                <a16:creationId xmlns:a16="http://schemas.microsoft.com/office/drawing/2014/main" id="{6E894EBB-6762-43FE-AC3C-39E3EFCACAA5}"/>
              </a:ext>
            </a:extLst>
          </p:cNvPr>
          <p:cNvPicPr>
            <a:picLocks noChangeAspect="1"/>
          </p:cNvPicPr>
          <p:nvPr/>
        </p:nvPicPr>
        <p:blipFill>
          <a:blip r:embed="rId2"/>
          <a:stretch>
            <a:fillRect/>
          </a:stretch>
        </p:blipFill>
        <p:spPr>
          <a:xfrm>
            <a:off x="10341267" y="14051"/>
            <a:ext cx="1836420" cy="1891380"/>
          </a:xfrm>
          <a:prstGeom prst="rect">
            <a:avLst/>
          </a:prstGeom>
        </p:spPr>
      </p:pic>
      <p:sp>
        <p:nvSpPr>
          <p:cNvPr id="11" name="TextBox 10">
            <a:extLst>
              <a:ext uri="{FF2B5EF4-FFF2-40B4-BE49-F238E27FC236}">
                <a16:creationId xmlns:a16="http://schemas.microsoft.com/office/drawing/2014/main" id="{BA8C8B36-4C1D-4D06-98D1-04AE13F93E71}"/>
              </a:ext>
            </a:extLst>
          </p:cNvPr>
          <p:cNvSpPr txBox="1"/>
          <p:nvPr/>
        </p:nvSpPr>
        <p:spPr>
          <a:xfrm>
            <a:off x="1183792" y="3555945"/>
            <a:ext cx="2610395" cy="523220"/>
          </a:xfrm>
          <a:prstGeom prst="rect">
            <a:avLst/>
          </a:prstGeom>
          <a:noFill/>
        </p:spPr>
        <p:txBody>
          <a:bodyPr wrap="none" rtlCol="0">
            <a:spAutoFit/>
          </a:bodyPr>
          <a:lstStyle/>
          <a:p>
            <a:r>
              <a:rPr lang="en-US" sz="2800" cap="small" dirty="0">
                <a:solidFill>
                  <a:srgbClr val="FFC000"/>
                </a:solidFill>
              </a:rPr>
              <a:t>Producer $1,000</a:t>
            </a:r>
          </a:p>
        </p:txBody>
      </p:sp>
      <p:sp>
        <p:nvSpPr>
          <p:cNvPr id="12" name="TextBox 11">
            <a:extLst>
              <a:ext uri="{FF2B5EF4-FFF2-40B4-BE49-F238E27FC236}">
                <a16:creationId xmlns:a16="http://schemas.microsoft.com/office/drawing/2014/main" id="{A261327C-A7AF-4B2E-84AD-3F81303BA005}"/>
              </a:ext>
            </a:extLst>
          </p:cNvPr>
          <p:cNvSpPr txBox="1"/>
          <p:nvPr/>
        </p:nvSpPr>
        <p:spPr>
          <a:xfrm>
            <a:off x="182880" y="126151"/>
            <a:ext cx="6400800" cy="461665"/>
          </a:xfrm>
          <a:prstGeom prst="rect">
            <a:avLst/>
          </a:prstGeom>
          <a:noFill/>
        </p:spPr>
        <p:txBody>
          <a:bodyPr wrap="square" rtlCol="0">
            <a:spAutoFit/>
          </a:bodyPr>
          <a:lstStyle/>
          <a:p>
            <a:r>
              <a:rPr lang="en-US" sz="2400" dirty="0">
                <a:solidFill>
                  <a:srgbClr val="FFC000"/>
                </a:solidFill>
              </a:rPr>
              <a:t>Partner Sponsorship</a:t>
            </a:r>
          </a:p>
        </p:txBody>
      </p:sp>
      <p:sp>
        <p:nvSpPr>
          <p:cNvPr id="13" name="Rectangle 12">
            <a:extLst>
              <a:ext uri="{FF2B5EF4-FFF2-40B4-BE49-F238E27FC236}">
                <a16:creationId xmlns:a16="http://schemas.microsoft.com/office/drawing/2014/main" id="{91B533C0-9DBD-49BA-967B-6C6017F628BD}"/>
              </a:ext>
            </a:extLst>
          </p:cNvPr>
          <p:cNvSpPr/>
          <p:nvPr/>
        </p:nvSpPr>
        <p:spPr>
          <a:xfrm>
            <a:off x="1035202" y="4147429"/>
            <a:ext cx="4212693" cy="1384995"/>
          </a:xfrm>
          <a:prstGeom prst="rect">
            <a:avLst/>
          </a:prstGeom>
        </p:spPr>
        <p:txBody>
          <a:bodyPr wrap="square">
            <a:spAutoFit/>
          </a:bodyPr>
          <a:lstStyle/>
          <a:p>
            <a:pPr marL="285750" indent="-285750">
              <a:buFont typeface="Arial" panose="020B0604020202020204" pitchFamily="34" charset="0"/>
              <a:buChar char="•"/>
            </a:pPr>
            <a:r>
              <a:rPr lang="en-US" sz="1400" cap="small" dirty="0"/>
              <a:t>½ page ad in the commemorative program </a:t>
            </a:r>
          </a:p>
          <a:p>
            <a:pPr marL="285750" indent="-285750">
              <a:buFont typeface="Arial" panose="020B0604020202020204" pitchFamily="34" charset="0"/>
              <a:buChar char="•"/>
            </a:pPr>
            <a:r>
              <a:rPr lang="en-US" sz="1400" cap="small" dirty="0"/>
              <a:t>1 Vendor Booth</a:t>
            </a:r>
          </a:p>
          <a:p>
            <a:pPr marL="285750" indent="-285750">
              <a:buFont typeface="Arial" panose="020B0604020202020204" pitchFamily="34" charset="0"/>
              <a:buChar char="•"/>
            </a:pPr>
            <a:r>
              <a:rPr lang="en-US" sz="1400" cap="small" dirty="0"/>
              <a:t>Logo on promotional material</a:t>
            </a:r>
          </a:p>
          <a:p>
            <a:pPr marL="285750" indent="-285750">
              <a:buFont typeface="Arial" panose="020B0604020202020204" pitchFamily="34" charset="0"/>
              <a:buChar char="•"/>
            </a:pPr>
            <a:r>
              <a:rPr lang="en-US" sz="1400" cap="small" dirty="0"/>
              <a:t>2 VIP tickets</a:t>
            </a:r>
          </a:p>
          <a:p>
            <a:pPr marL="285750" indent="-285750">
              <a:buFont typeface="Arial" panose="020B0604020202020204" pitchFamily="34" charset="0"/>
              <a:buChar char="•"/>
            </a:pPr>
            <a:r>
              <a:rPr lang="en-US" sz="1400" cap="small" dirty="0"/>
              <a:t>Logo included on select promotional material</a:t>
            </a:r>
          </a:p>
          <a:p>
            <a:pPr marL="285750" indent="-285750">
              <a:buFont typeface="Arial" panose="020B0604020202020204" pitchFamily="34" charset="0"/>
              <a:buChar char="•"/>
            </a:pPr>
            <a:r>
              <a:rPr lang="en-US" sz="1400" cap="small" dirty="0"/>
              <a:t>Onstage Recognition</a:t>
            </a:r>
          </a:p>
        </p:txBody>
      </p:sp>
      <p:sp>
        <p:nvSpPr>
          <p:cNvPr id="14" name="Rectangle 13">
            <a:extLst>
              <a:ext uri="{FF2B5EF4-FFF2-40B4-BE49-F238E27FC236}">
                <a16:creationId xmlns:a16="http://schemas.microsoft.com/office/drawing/2014/main" id="{E4CB6B67-664A-4E59-9516-A3D210DA2814}"/>
              </a:ext>
            </a:extLst>
          </p:cNvPr>
          <p:cNvSpPr/>
          <p:nvPr/>
        </p:nvSpPr>
        <p:spPr>
          <a:xfrm>
            <a:off x="6135027" y="3241812"/>
            <a:ext cx="4187190" cy="1600438"/>
          </a:xfrm>
          <a:prstGeom prst="rect">
            <a:avLst/>
          </a:prstGeom>
        </p:spPr>
        <p:txBody>
          <a:bodyPr wrap="square">
            <a:spAutoFit/>
          </a:bodyPr>
          <a:lstStyle/>
          <a:p>
            <a:r>
              <a:rPr lang="en-US" sz="2800" cap="small" dirty="0">
                <a:solidFill>
                  <a:srgbClr val="FFC000"/>
                </a:solidFill>
              </a:rPr>
              <a:t>Friend of the Arts  $500</a:t>
            </a:r>
          </a:p>
          <a:p>
            <a:pPr marL="285750" indent="-285750">
              <a:buFont typeface="Arial" panose="020B0604020202020204" pitchFamily="34" charset="0"/>
              <a:buChar char="•"/>
            </a:pPr>
            <a:r>
              <a:rPr lang="en-US" sz="1400" cap="small" dirty="0"/>
              <a:t>Acknowledgement in Commemorative Program</a:t>
            </a:r>
          </a:p>
          <a:p>
            <a:pPr marL="285750" indent="-285750">
              <a:buFont typeface="Arial" panose="020B0604020202020204" pitchFamily="34" charset="0"/>
              <a:buChar char="•"/>
            </a:pPr>
            <a:r>
              <a:rPr lang="en-US" sz="1400" cap="small" dirty="0"/>
              <a:t>1 Vendor Booth</a:t>
            </a:r>
          </a:p>
          <a:p>
            <a:pPr marL="285750" indent="-285750">
              <a:buFont typeface="Arial" panose="020B0604020202020204" pitchFamily="34" charset="0"/>
              <a:buChar char="•"/>
            </a:pPr>
            <a:r>
              <a:rPr lang="en-US" sz="1400" cap="small" dirty="0"/>
              <a:t>1 VIP Ticket</a:t>
            </a:r>
          </a:p>
          <a:p>
            <a:pPr marL="285750" indent="-285750">
              <a:buFont typeface="Arial" panose="020B0604020202020204" pitchFamily="34" charset="0"/>
              <a:buChar char="•"/>
            </a:pPr>
            <a:r>
              <a:rPr lang="en-US" sz="1400" cap="small" dirty="0"/>
              <a:t>Logo included on select promotional material</a:t>
            </a:r>
          </a:p>
          <a:p>
            <a:pPr marL="285750" indent="-285750">
              <a:buFont typeface="Arial" panose="020B0604020202020204" pitchFamily="34" charset="0"/>
              <a:buChar char="•"/>
            </a:pPr>
            <a:r>
              <a:rPr lang="en-US" sz="1400" cap="small" dirty="0"/>
              <a:t>Onstage Recognition</a:t>
            </a:r>
          </a:p>
        </p:txBody>
      </p:sp>
    </p:spTree>
    <p:extLst>
      <p:ext uri="{BB962C8B-B14F-4D97-AF65-F5344CB8AC3E}">
        <p14:creationId xmlns:p14="http://schemas.microsoft.com/office/powerpoint/2010/main" val="311785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A49D6B-20E1-4D0A-8DAA-C41606083EF8}"/>
              </a:ext>
            </a:extLst>
          </p:cNvPr>
          <p:cNvSpPr txBox="1"/>
          <p:nvPr/>
        </p:nvSpPr>
        <p:spPr>
          <a:xfrm>
            <a:off x="514350" y="1874520"/>
            <a:ext cx="11361420" cy="1846659"/>
          </a:xfrm>
          <a:prstGeom prst="rect">
            <a:avLst/>
          </a:prstGeom>
          <a:noFill/>
        </p:spPr>
        <p:txBody>
          <a:bodyPr wrap="square" rtlCol="0">
            <a:spAutoFit/>
          </a:bodyPr>
          <a:lstStyle/>
          <a:p>
            <a:r>
              <a:rPr lang="en-US" sz="1600" dirty="0">
                <a:latin typeface="DengXian" panose="02010600030101010101" pitchFamily="2" charset="-122"/>
                <a:ea typeface="DengXian" panose="02010600030101010101" pitchFamily="2" charset="-122"/>
              </a:rPr>
              <a:t>With your support and encouragement, we can reach even more artists as they reach for their dreams.  </a:t>
            </a:r>
          </a:p>
          <a:p>
            <a:endParaRPr lang="en-US" sz="1600" dirty="0">
              <a:latin typeface="DengXian" panose="02010600030101010101" pitchFamily="2" charset="-122"/>
              <a:ea typeface="DengXian" panose="02010600030101010101" pitchFamily="2" charset="-122"/>
            </a:endParaRPr>
          </a:p>
          <a:p>
            <a:r>
              <a:rPr lang="en-US" sz="1600" dirty="0">
                <a:latin typeface="DengXian" panose="02010600030101010101" pitchFamily="2" charset="-122"/>
                <a:ea typeface="DengXian" panose="02010600030101010101" pitchFamily="2" charset="-122"/>
              </a:rPr>
              <a:t>Thank you for your time and we look forward to partnering with you.  If you have any questions, please feel free to contact me </a:t>
            </a:r>
            <a:r>
              <a:rPr lang="en-US" sz="1600">
                <a:latin typeface="DengXian" panose="02010600030101010101" pitchFamily="2" charset="-122"/>
                <a:ea typeface="DengXian" panose="02010600030101010101" pitchFamily="2" charset="-122"/>
              </a:rPr>
              <a:t>Tyriq Mustaqiym</a:t>
            </a:r>
            <a:r>
              <a:rPr lang="en-US" sz="1600" dirty="0">
                <a:latin typeface="DengXian" panose="02010600030101010101" pitchFamily="2" charset="-122"/>
                <a:ea typeface="DengXian" panose="02010600030101010101" pitchFamily="2" charset="-122"/>
              </a:rPr>
              <a:t> at successinthearts2@yahoo.com</a:t>
            </a:r>
          </a:p>
          <a:p>
            <a:endParaRPr lang="en-US" sz="1600" dirty="0">
              <a:latin typeface="DengXian" panose="02010600030101010101" pitchFamily="2" charset="-122"/>
              <a:ea typeface="DengXian" panose="02010600030101010101" pitchFamily="2" charset="-122"/>
            </a:endParaRPr>
          </a:p>
          <a:p>
            <a:r>
              <a:rPr lang="en-US" sz="1600" dirty="0">
                <a:latin typeface="DengXian" panose="02010600030101010101" pitchFamily="2" charset="-122"/>
                <a:ea typeface="DengXian" panose="02010600030101010101" pitchFamily="2" charset="-122"/>
              </a:rPr>
              <a:t>The SITA TEAM and the Aspiring Artists we serve</a:t>
            </a:r>
          </a:p>
          <a:p>
            <a:endParaRPr lang="en-US" dirty="0"/>
          </a:p>
        </p:txBody>
      </p:sp>
      <p:pic>
        <p:nvPicPr>
          <p:cNvPr id="5" name="Picture 4">
            <a:extLst>
              <a:ext uri="{FF2B5EF4-FFF2-40B4-BE49-F238E27FC236}">
                <a16:creationId xmlns:a16="http://schemas.microsoft.com/office/drawing/2014/main" id="{81D79557-7F42-495E-9A94-33709EF20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340042"/>
            <a:ext cx="1180148" cy="1180148"/>
          </a:xfrm>
          <a:prstGeom prst="rect">
            <a:avLst/>
          </a:prstGeom>
        </p:spPr>
      </p:pic>
    </p:spTree>
    <p:extLst>
      <p:ext uri="{BB962C8B-B14F-4D97-AF65-F5344CB8AC3E}">
        <p14:creationId xmlns:p14="http://schemas.microsoft.com/office/powerpoint/2010/main" val="40896662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8490</TotalTime>
  <Words>1248</Words>
  <Application>Microsoft Office PowerPoint</Application>
  <PresentationFormat>Widescreen</PresentationFormat>
  <Paragraphs>83</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DengXian</vt:lpstr>
      <vt:lpstr>Arial</vt:lpstr>
      <vt:lpstr>Calibri</vt:lpstr>
      <vt:lpstr>Calibri Light</vt:lpstr>
      <vt:lpstr>David</vt:lpstr>
      <vt:lpstr>Ebrima</vt:lpstr>
      <vt:lpstr>Grand Hotel</vt:lpstr>
      <vt:lpstr>Latha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 Keller</dc:creator>
  <cp:lastModifiedBy>lyn@iloveheadroom.com</cp:lastModifiedBy>
  <cp:revision>38</cp:revision>
  <dcterms:created xsi:type="dcterms:W3CDTF">2017-06-07T21:05:06Z</dcterms:created>
  <dcterms:modified xsi:type="dcterms:W3CDTF">2023-07-08T21:14:47Z</dcterms:modified>
</cp:coreProperties>
</file>